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74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20201"/>
    <p:restoredTop sz="94848"/>
  </p:normalViewPr>
  <p:slideViewPr>
    <p:cSldViewPr>
      <p:cViewPr varScale="1">
        <p:scale>
          <a:sx n="69" d="100"/>
          <a:sy n="69" d="100"/>
        </p:scale>
        <p:origin x="1224" y="72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slide" Target="slides/slide11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F1E7CD5-8CB8-4E68-A615-76A00E1B1C50}" type="datetime1">
              <a:rPr lang="en-US"/>
              <a:pPr lvl="0">
                <a:defRPr/>
              </a:pPr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F2727CA-DB4B-4295-BEF1-D7C95DD2FB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9CE8115-71F7-40DE-9BB8-C8CC87F4F3B5}" type="datetime1">
              <a:rPr lang="en-US"/>
              <a:pPr lvl="0">
                <a:defRPr/>
              </a:pPr>
              <a:t>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en-US" altLang="ko-KR"/>
              <a:t/>
            </a: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E2EF280B-09AA-4894-9387-03C67F9A6633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 idx="0"/>
          </p:nvPr>
        </p:nvSpPr>
        <p:spPr>
          <a:noFill/>
          <a:ln>
            <a:solidFill>
              <a:srgbClr val="000000"/>
            </a:solidFill>
            <a:miter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kumimoji="0" lang="en-US" altLang="ko-KR">
                <a:cs typeface="Arial"/>
              </a:rPr>
              <a:t/>
            </a:r>
            <a:endParaRPr kumimoji="0" lang="en-US" altLang="ko-KR">
              <a:cs typeface="Arial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lvl="0">
              <a:defRPr/>
            </a:pPr>
            <a:fld id="{5BC15C24-CCEB-428D-8FF1-DBCB0736733D}" type="slidenum">
              <a:rPr kumimoji="0" lang="en-US" sz="1200">
                <a:latin typeface="Calibri"/>
              </a:rPr>
              <a:pPr lvl="0">
                <a:defRPr/>
              </a:pPr>
              <a:t>2</a:t>
            </a:fld>
            <a:endParaRPr kumimoji="0" lang="en-US" sz="1200">
              <a:latin typeface="Calibri"/>
            </a:endParaRPr>
          </a:p>
        </p:txBody>
      </p:sp>
    </p:spTree>
  </p:cSld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 idx="0"/>
          </p:nvPr>
        </p:nvSpPr>
        <p:spPr>
          <a:noFill/>
          <a:ln>
            <a:solidFill>
              <a:srgbClr val="000000"/>
            </a:solidFill>
            <a:miter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kumimoji="0" lang="en-US" altLang="ko-KR">
                <a:cs typeface="Arial"/>
              </a:rPr>
              <a:t/>
            </a:r>
            <a:endParaRPr kumimoji="0" lang="en-US" altLang="ko-KR">
              <a:cs typeface="Arial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lvl="0">
              <a:defRPr/>
            </a:pPr>
            <a:fld id="{5BC15C24-CCEB-428D-8FF1-DBCB0736733D}" type="slidenum">
              <a:rPr kumimoji="0" lang="en-US" sz="1200">
                <a:latin typeface="Calibri"/>
              </a:rPr>
              <a:pPr lvl="0">
                <a:defRPr/>
              </a:pPr>
              <a:t>3</a:t>
            </a:fld>
            <a:endParaRPr kumimoji="0" lang="en-US" sz="1200">
              <a:latin typeface="Calibri"/>
            </a:endParaRPr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BADC-A3CB-5043-BA2E-E48EA357290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30F0-E8EC-B241-AD3F-6B4D3A6A15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410677"/>
      </p:ext>
    </p:extLst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and Vertical Text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BADC-A3CB-5043-BA2E-E48EA357290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30F0-E8EC-B241-AD3F-6B4D3A6A15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146965"/>
      </p:ext>
    </p:extLst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Section Header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wo Content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Compariso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Content with Captio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ru-RU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BB43BADC-A3CB-5043-BA2E-E48EA357290B}" type="datetime1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03-02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/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FA2530F0-E8EC-B241-AD3F-6B4D3A6A153C}" type="slidenum">
              <a:rPr lang="ru-RU">
                <a:solidFill>
                  <a:prstClr val="black">
                    <a:tint val="75000"/>
                  </a:prstClr>
                </a:solidFill>
              </a:rPr>
              <a:pPr lvl="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43BADC-A3CB-5043-BA2E-E48EA357290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A2530F0-E8EC-B241-AD3F-6B4D3A6A15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3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1490133" y="1828801"/>
            <a:ext cx="7349067" cy="2743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1"/>
                </a:solidFill>
              </a:rPr>
              <a:t>Программа поддержки местных инициатив (ППМИ) в </a:t>
            </a:r>
            <a:r>
              <a:rPr lang="ru-RU" altLang="en-US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chemeClr val="accent1"/>
                </a:solidFill>
              </a:rPr>
              <a:t>Калужской области</a:t>
            </a:r>
            <a:endParaRPr lang="ru-RU" altLang="en-US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 scaled="0"/>
                </a:gradFill>
                <a:prstDash val="solid"/>
              </a:ln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184031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altLang="en-US" sz="2800">
                <a:solidFill>
                  <a:schemeClr val="tx1"/>
                </a:solidFill>
              </a:rPr>
              <a:t>Детчино</a:t>
            </a:r>
            <a:r>
              <a:rPr lang="en-US" altLang="ru-RU" sz="2800">
                <a:solidFill>
                  <a:schemeClr val="tx1"/>
                </a:solidFill>
              </a:rPr>
              <a:t>,</a:t>
            </a:r>
            <a:r>
              <a:rPr lang="ru-RU" sz="2800">
                <a:solidFill>
                  <a:schemeClr val="tx1"/>
                </a:solidFill>
              </a:rPr>
              <a:t>201</a:t>
            </a:r>
            <a:r>
              <a:rPr lang="en-US" altLang="ru-RU" sz="2800">
                <a:solidFill>
                  <a:schemeClr val="tx1"/>
                </a:solidFill>
              </a:rPr>
              <a:t>9</a:t>
            </a:r>
            <a:r>
              <a:rPr lang="ru-RU" sz="2800">
                <a:solidFill>
                  <a:schemeClr val="tx1"/>
                </a:solidFill>
              </a:rPr>
              <a:t> г.</a:t>
            </a:r>
            <a:endParaRPr lang="ru-RU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Итоговое собрание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Отбор проекта</a:t>
            </a:r>
            <a:endParaRPr lang="ru-RU" altLang="ko-KR"/>
          </a:p>
          <a:p>
            <a:pPr>
              <a:defRPr/>
            </a:pPr>
            <a:r>
              <a:rPr lang="ru-RU" altLang="ko-KR"/>
              <a:t>Денежный вклад</a:t>
            </a:r>
            <a:endParaRPr lang="ru-RU" altLang="ko-KR"/>
          </a:p>
          <a:p>
            <a:pPr>
              <a:defRPr/>
            </a:pPr>
            <a:r>
              <a:rPr lang="ru-RU" altLang="ko-KR"/>
              <a:t>Неденежный вклад</a:t>
            </a:r>
            <a:endParaRPr lang="ru-RU" altLang="ko-KR"/>
          </a:p>
          <a:p>
            <a:pPr>
              <a:defRPr/>
            </a:pPr>
            <a:r>
              <a:rPr lang="ru-RU" altLang="ko-KR"/>
              <a:t>Выбор инициативной группы</a:t>
            </a:r>
            <a:endParaRPr lang="ru-RU" altLang="ko-KR"/>
          </a:p>
          <a:p>
            <a:pPr>
              <a:defRPr/>
            </a:pPr>
            <a:endParaRPr lang="ru-RU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Инициативная группа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Оформляет заявку</a:t>
            </a:r>
            <a:endParaRPr lang="ru-RU" altLang="ko-KR"/>
          </a:p>
          <a:p>
            <a:pPr>
              <a:defRPr/>
            </a:pPr>
            <a:r>
              <a:rPr lang="ru-RU" altLang="ko-KR"/>
              <a:t>Оформляет проект</a:t>
            </a:r>
            <a:endParaRPr lang="ru-RU" altLang="ko-KR"/>
          </a:p>
          <a:p>
            <a:pPr>
              <a:defRPr/>
            </a:pPr>
            <a:r>
              <a:rPr lang="ru-RU" altLang="ko-KR"/>
              <a:t>Денежный вклад спонсоров</a:t>
            </a:r>
            <a:endParaRPr lang="ru-RU" altLang="ko-KR"/>
          </a:p>
          <a:p>
            <a:pPr>
              <a:defRPr/>
            </a:pPr>
            <a:r>
              <a:rPr lang="ru-RU" altLang="ko-KR"/>
              <a:t>Не денежный вклад</a:t>
            </a:r>
            <a:endParaRPr lang="ru-RU" altLang="ko-KR"/>
          </a:p>
          <a:p>
            <a:pPr>
              <a:defRPr/>
            </a:pPr>
            <a:r>
              <a:rPr lang="ru-RU" altLang="ko-KR"/>
              <a:t>Если победил проект поселения, собирает средства</a:t>
            </a:r>
            <a:endParaRPr lang="ru-RU" altLang="ko-KR"/>
          </a:p>
          <a:p>
            <a:pPr>
              <a:defRPr/>
            </a:pPr>
            <a:r>
              <a:rPr lang="ru-RU" altLang="ko-KR"/>
              <a:t>Контролирует работы</a:t>
            </a:r>
            <a:endParaRPr lang="ru-RU" altLang="ko-KR"/>
          </a:p>
          <a:p>
            <a:pPr>
              <a:buNone/>
              <a:defRPr/>
            </a:pPr>
            <a:endParaRPr lang="ru-RU" altLang="ko-KR"/>
          </a:p>
          <a:p>
            <a:pPr>
              <a:defRPr/>
            </a:pPr>
            <a:endParaRPr lang="ru-RU" altLang="ko-KR"/>
          </a:p>
          <a:p>
            <a:pPr>
              <a:defRPr/>
            </a:pPr>
            <a:endParaRPr lang="ru-RU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971550" y="152400"/>
            <a:ext cx="7993063" cy="92233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Цель и подход ППМИ 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371600" y="1143000"/>
            <a:ext cx="7467600" cy="55927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сформировать работающий механизм, позволяющий </a:t>
            </a:r>
          </a:p>
          <a:p>
            <a:pPr lvl="1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выявлять и оперативно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решать наиболее острые социальные проблемы местного уровня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приоритетов, выявленных самим населением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вовлекать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население в решение местных проблем </a:t>
            </a:r>
          </a:p>
          <a:p>
            <a:pPr lvl="1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укреплять диалог и взаимное доверие населения и органов власти </a:t>
            </a:r>
          </a:p>
          <a:p>
            <a:pPr lvl="1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привлекать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решения этих проблем местные ресурсы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(средства населения, местных спонсоров, местного бюджета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0799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971550" y="152400"/>
            <a:ext cx="7993063" cy="92233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Цель и подход ППМИ 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371600" y="1219200"/>
            <a:ext cx="7632700" cy="55165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Подход: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финансовая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организационная поддержка совместных инициатив населения и органов местной власти, направленных на решение местных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проблем, находящихся в рамках полномочий городских и сельских  поселений, муниципального района  </a:t>
            </a:r>
          </a:p>
          <a:p>
            <a:pPr lvl="1">
              <a:spcAft>
                <a:spcPts val="120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прозрачность всех процедур, широкое информирование населения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9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895350" y="304800"/>
            <a:ext cx="8229600" cy="86836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>
                <a:solidFill>
                  <a:schemeClr val="accent1"/>
                </a:solidFill>
              </a:rPr>
              <a:t>Основные параметры программы</a:t>
            </a:r>
            <a:endParaRPr lang="en-US" sz="40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467600" cy="5257800"/>
          </a:xfrm>
        </p:spPr>
        <p:txBody>
          <a:bodyPr>
            <a:normAutofit/>
          </a:bodyPr>
          <a:lstStyle/>
          <a:p>
            <a:pPr marL="377825">
              <a:lnSpc>
                <a:spcPct val="70000"/>
              </a:lnSpc>
              <a:spcBef>
                <a:spcPct val="4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ru-RU" altLang="ru-RU" sz="2400">
                <a:solidFill>
                  <a:srgbClr val="002060"/>
                </a:solidFill>
              </a:rPr>
              <a:t>ППМИ реализуется на всей территории Калужской области: все поселения могут участвовать в программе</a:t>
            </a:r>
            <a:endParaRPr lang="ru-RU" altLang="ru-RU" sz="2400">
              <a:solidFill>
                <a:srgbClr val="002060"/>
              </a:solidFill>
            </a:endParaRPr>
          </a:p>
          <a:p>
            <a:pPr marL="377825">
              <a:lnSpc>
                <a:spcPct val="70000"/>
              </a:lnSpc>
              <a:spcBef>
                <a:spcPct val="4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ru-RU" altLang="ru-RU" sz="2400">
                <a:solidFill>
                  <a:srgbClr val="002060"/>
                </a:solidFill>
              </a:rPr>
              <a:t>Объем республиканской субсидии на ППМИ составляе100 млн руб.</a:t>
            </a:r>
            <a:endParaRPr lang="ru-RU" altLang="ru-RU" sz="2400">
              <a:solidFill>
                <a:srgbClr val="002060"/>
              </a:solidFill>
            </a:endParaRPr>
          </a:p>
          <a:p>
            <a:pPr marL="377825">
              <a:lnSpc>
                <a:spcPct val="70000"/>
              </a:lnSpc>
              <a:spcBef>
                <a:spcPct val="4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ru-RU" altLang="ru-RU" sz="2400">
                <a:solidFill>
                  <a:srgbClr val="002060"/>
                </a:solidFill>
              </a:rPr>
              <a:t>От каждого поселения может быть подана </a:t>
            </a:r>
            <a:r>
              <a:rPr lang="ru-RU" altLang="ru-RU" sz="2400">
                <a:solidFill>
                  <a:schemeClr val="accent1">
                    <a:lumMod val="50000"/>
                  </a:schemeClr>
                </a:solidFill>
              </a:rPr>
              <a:t>только одну заявку. Заявка может предлагаться по объекту, находящемуся в собственности по. Софинансирование осуществляет соответствующий муниципальный бюджет </a:t>
            </a:r>
            <a:endParaRPr lang="ru-RU" altLang="ru-RU" sz="2400">
              <a:solidFill>
                <a:schemeClr val="accent1">
                  <a:lumMod val="50000"/>
                </a:schemeClr>
              </a:solidFill>
            </a:endParaRPr>
          </a:p>
          <a:p>
            <a:pPr marL="377825">
              <a:lnSpc>
                <a:spcPct val="70000"/>
              </a:lnSpc>
              <a:spcBef>
                <a:spcPct val="40000"/>
              </a:spcBef>
              <a:spcAft>
                <a:spcPct val="20000"/>
              </a:spcAft>
              <a:buFontTx/>
              <a:buAutoNum type="arabicPeriod"/>
              <a:defRPr/>
            </a:pPr>
            <a:r>
              <a:rPr lang="ru-RU" altLang="ru-RU" sz="2400">
                <a:solidFill>
                  <a:schemeClr val="accent1">
                    <a:lumMod val="50000"/>
                  </a:schemeClr>
                </a:solidFill>
              </a:rPr>
              <a:t>Максимальный суммарный объем субсидии на одно поселение – 1 млн руб. (численность более 1 000 чел.)</a:t>
            </a:r>
            <a:endParaRPr lang="ru-RU" altLang="ru-RU" sz="240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762000" y="274638"/>
            <a:ext cx="7924800" cy="868362"/>
          </a:xfr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ru-RU" altLang="ru-RU" sz="4000" b="1">
                <a:solidFill>
                  <a:schemeClr val="accent1"/>
                </a:solidFill>
              </a:rPr>
              <a:t>Софинансирование проектов</a:t>
            </a:r>
            <a:endParaRPr lang="en-US" sz="40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5486400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  <a:defRPr/>
            </a:pPr>
            <a:r>
              <a:rPr lang="ru-RU" altLang="ru-RU" sz="2400">
                <a:solidFill>
                  <a:schemeClr val="accent1">
                    <a:lumMod val="50000"/>
                  </a:schemeClr>
                </a:solidFill>
                <a:cs typeface="Arial"/>
              </a:rPr>
              <a:t>Минимальный уровень софинансирования по стороны бюджета МО (поселение, район) – 5% со стороны населения – от стоимости проекта</a:t>
            </a:r>
            <a:endParaRPr lang="ru-RU" altLang="ru-RU" sz="24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1">
              <a:spcBef>
                <a:spcPts val="1800"/>
              </a:spcBef>
              <a:defRPr/>
            </a:pPr>
            <a:r>
              <a:rPr lang="ru-RU" altLang="ru-RU" sz="2400">
                <a:solidFill>
                  <a:srgbClr val="002060"/>
                </a:solidFill>
                <a:cs typeface="Arial"/>
              </a:rPr>
              <a:t>Уровень местного софинансирования является одним из критериев отбора проектов</a:t>
            </a:r>
            <a:endParaRPr lang="ru-RU" altLang="ru-RU" sz="2400">
              <a:solidFill>
                <a:srgbClr val="002060"/>
              </a:solidFill>
              <a:cs typeface="Arial"/>
            </a:endParaRPr>
          </a:p>
          <a:p>
            <a:pPr lvl="1">
              <a:spcBef>
                <a:spcPts val="1800"/>
              </a:spcBef>
              <a:defRPr/>
            </a:pPr>
            <a:r>
              <a:rPr lang="ru-RU" altLang="ru-RU" sz="2400" b="1">
                <a:solidFill>
                  <a:srgbClr val="002060"/>
                </a:solidFill>
                <a:cs typeface="Arial"/>
              </a:rPr>
              <a:t>Решение об уровне софинансирования населения принимается принимается самим населением на общем собрании</a:t>
            </a:r>
            <a:endParaRPr lang="ru-RU" altLang="ru-RU" sz="2400" b="1">
              <a:solidFill>
                <a:srgbClr val="002060"/>
              </a:solidFill>
              <a:cs typeface="Arial"/>
            </a:endParaRPr>
          </a:p>
          <a:p>
            <a:pPr lvl="1">
              <a:spcBef>
                <a:spcPts val="1800"/>
              </a:spcBef>
              <a:defRPr/>
            </a:pPr>
            <a:r>
              <a:rPr lang="ru-RU" altLang="ru-RU" sz="2400">
                <a:solidFill>
                  <a:srgbClr val="002060"/>
                </a:solidFill>
                <a:cs typeface="Arial"/>
              </a:rPr>
              <a:t>Вклад населения и спонсоров может быть сделан также в форме материалов, неоплачиваемых работ, и пр. </a:t>
            </a:r>
            <a:endParaRPr lang="ru-RU" altLang="ru-RU" sz="2400">
              <a:solidFill>
                <a:srgbClr val="002060"/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990600" y="228600"/>
            <a:ext cx="7924800" cy="868362"/>
          </a:xfrm>
        </p:spPr>
        <p:txBody>
          <a:bodyPr vert="horz" lIns="91440" tIns="45720" rIns="91440" bIns="45720" anchor="ctr">
            <a:normAutofit fontScale="90000"/>
          </a:bodyPr>
          <a:lstStyle/>
          <a:p>
            <a:pPr lvl="0">
              <a:defRPr/>
            </a:pPr>
            <a:r>
              <a:rPr lang="ru-RU" altLang="ru-RU" sz="4000" b="1">
                <a:solidFill>
                  <a:schemeClr val="accent1"/>
                </a:solidFill>
              </a:rPr>
              <a:t>Типология финансируемых проектов</a:t>
            </a:r>
            <a:endParaRPr lang="en-US" sz="40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82000" cy="5486400"/>
          </a:xfrm>
        </p:spPr>
        <p:txBody>
          <a:bodyPr>
            <a:normAutofit/>
          </a:bodyPr>
          <a:lstStyle/>
          <a:p>
            <a:pPr lvl="1">
              <a:buNone/>
              <a:defRPr/>
            </a:pPr>
            <a:r>
              <a:rPr lang="ru-RU" altLang="ru-RU" sz="2400">
                <a:solidFill>
                  <a:srgbClr val="002060"/>
                </a:solidFill>
                <a:cs typeface="Arial"/>
              </a:rPr>
              <a:t>	Могут быть финансированы только проекты, находящиеся в рамках полномочий участвующих МО, например:</a:t>
            </a:r>
            <a:endParaRPr lang="ru-RU" altLang="ru-RU" sz="2400">
              <a:solidFill>
                <a:srgbClr val="002060"/>
              </a:solidFill>
              <a:cs typeface="Arial"/>
            </a:endParaRPr>
          </a:p>
          <a:p>
            <a:pPr lvl="2">
              <a:defRPr/>
            </a:pPr>
            <a:r>
              <a:rPr lang="ru-RU" altLang="ru-RU" sz="2800">
                <a:solidFill>
                  <a:schemeClr val="accent1">
                    <a:lumMod val="50000"/>
                  </a:schemeClr>
                </a:solidFill>
                <a:cs typeface="Arial"/>
              </a:rPr>
              <a:t>водоснабжение, детские и спортивные площадки;</a:t>
            </a:r>
            <a:endParaRPr lang="ru-RU" altLang="ru-RU" sz="28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2">
              <a:defRPr/>
            </a:pPr>
            <a:r>
              <a:rPr lang="ru-RU" altLang="ru-RU" sz="2800">
                <a:solidFill>
                  <a:schemeClr val="accent1">
                    <a:lumMod val="50000"/>
                  </a:schemeClr>
                </a:solidFill>
                <a:cs typeface="Arial"/>
              </a:rPr>
              <a:t>учреждения культуры; объекты культурного наследия; </a:t>
            </a:r>
            <a:endParaRPr lang="ru-RU" altLang="ru-RU" sz="28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2">
              <a:defRPr/>
            </a:pPr>
            <a:r>
              <a:rPr lang="ru-RU" altLang="ru-RU" sz="2800">
                <a:solidFill>
                  <a:schemeClr val="accent1">
                    <a:lumMod val="50000"/>
                  </a:schemeClr>
                </a:solidFill>
                <a:cs typeface="Arial"/>
              </a:rPr>
              <a:t>ремонт муниципальных сетей уличного освещения;</a:t>
            </a:r>
            <a:endParaRPr lang="ru-RU" altLang="ru-RU" sz="28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2">
              <a:defRPr/>
            </a:pPr>
            <a:r>
              <a:rPr lang="ru-RU" altLang="ru-RU" sz="2800">
                <a:solidFill>
                  <a:schemeClr val="accent1">
                    <a:lumMod val="50000"/>
                  </a:schemeClr>
                </a:solidFill>
                <a:cs typeface="Arial"/>
              </a:rPr>
              <a:t>благоустройство общественных территорий;</a:t>
            </a:r>
            <a:endParaRPr lang="ru-RU" altLang="ru-RU" sz="28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2">
              <a:defRPr/>
            </a:pPr>
            <a:r>
              <a:rPr lang="ru-RU" altLang="ru-RU" sz="2800">
                <a:solidFill>
                  <a:schemeClr val="accent1">
                    <a:lumMod val="50000"/>
                  </a:schemeClr>
                </a:solidFill>
                <a:cs typeface="Arial"/>
              </a:rPr>
              <a:t>содержание мест захоронений;</a:t>
            </a:r>
            <a:endParaRPr lang="ru-RU" altLang="ru-RU" sz="2800">
              <a:solidFill>
                <a:schemeClr val="accent1">
                  <a:lumMod val="50000"/>
                </a:schemeClr>
              </a:solidFill>
              <a:cs typeface="Arial"/>
            </a:endParaRPr>
          </a:p>
          <a:p>
            <a:pPr lvl="2">
              <a:defRPr/>
            </a:pPr>
            <a:endParaRPr lang="ru-RU" altLang="ru-RU">
              <a:solidFill>
                <a:srgbClr val="002060"/>
              </a:solidFill>
              <a:cs typeface="Arial"/>
            </a:endParaRPr>
          </a:p>
          <a:p>
            <a:pPr marL="914400" lvl="2" indent="0">
              <a:buNone/>
              <a:defRPr/>
            </a:pPr>
            <a:endParaRPr lang="ru-RU" altLang="ru-RU">
              <a:solidFill>
                <a:srgbClr val="002060"/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0"/>
            <a:ext cx="7543800" cy="1143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Цикл отбора, подготовки и реализации проектов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1143000" y="0"/>
            <a:ext cx="8001000" cy="86836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>
                <a:solidFill>
                  <a:schemeClr val="accent1"/>
                </a:solidFill>
              </a:rPr>
              <a:t>Подготовка и отбор проектов</a:t>
            </a:r>
            <a:endParaRPr lang="en-US" sz="4000" b="1">
              <a:solidFill>
                <a:schemeClr val="accent1"/>
              </a:solidFill>
            </a:endParaRPr>
          </a:p>
        </p:txBody>
      </p:sp>
      <p:grpSp>
        <p:nvGrpSpPr>
          <p:cNvPr id="10" name=""/>
          <p:cNvGrpSpPr/>
          <p:nvPr/>
        </p:nvGrpSpPr>
        <p:grpSpPr>
          <a:xfrm rot="0">
            <a:off x="1295400" y="1219200"/>
            <a:ext cx="2895600" cy="5334000"/>
            <a:chOff x="1295400" y="1219200"/>
            <a:chExt cx="2895600" cy="5334000"/>
          </a:xfrm>
        </p:grpSpPr>
        <p:sp>
          <p:nvSpPr>
            <p:cNvPr id="11" name=""/>
            <p:cNvSpPr/>
            <p:nvPr/>
          </p:nvSpPr>
          <p:spPr>
            <a:xfrm>
              <a:off x="1295400" y="1222454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"/>
            <p:cNvSpPr txBox="1"/>
            <p:nvPr/>
          </p:nvSpPr>
          <p:spPr>
            <a:xfrm>
              <a:off x="1317691" y="1244745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Информирование</a:t>
              </a:r>
              <a:endParaRPr lang="en-US" sz="2400" b="1" kern="1200"/>
            </a:p>
          </p:txBody>
        </p:sp>
        <p:sp>
          <p:nvSpPr>
            <p:cNvPr id="13" name=""/>
            <p:cNvSpPr/>
            <p:nvPr/>
          </p:nvSpPr>
          <p:spPr>
            <a:xfrm rot="5400000">
              <a:off x="2600499" y="2002551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"/>
            <p:cNvSpPr txBox="1"/>
            <p:nvPr/>
          </p:nvSpPr>
          <p:spPr>
            <a:xfrm rot="21600000">
              <a:off x="2640455" y="2031091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15" name=""/>
            <p:cNvSpPr/>
            <p:nvPr/>
          </p:nvSpPr>
          <p:spPr>
            <a:xfrm>
              <a:off x="1295400" y="2364059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"/>
            <p:cNvSpPr txBox="1"/>
            <p:nvPr/>
          </p:nvSpPr>
          <p:spPr>
            <a:xfrm>
              <a:off x="1317691" y="2386350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Обучение</a:t>
              </a:r>
              <a:endParaRPr lang="en-US" sz="2400" b="1" kern="1200"/>
            </a:p>
          </p:txBody>
        </p:sp>
        <p:sp>
          <p:nvSpPr>
            <p:cNvPr id="17" name=""/>
            <p:cNvSpPr/>
            <p:nvPr/>
          </p:nvSpPr>
          <p:spPr>
            <a:xfrm rot="5400000">
              <a:off x="2600499" y="3144156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"/>
            <p:cNvSpPr txBox="1"/>
            <p:nvPr/>
          </p:nvSpPr>
          <p:spPr>
            <a:xfrm rot="21600000">
              <a:off x="2640455" y="3172696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19" name=""/>
            <p:cNvSpPr/>
            <p:nvPr/>
          </p:nvSpPr>
          <p:spPr>
            <a:xfrm>
              <a:off x="1295400" y="3505664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4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"/>
            <p:cNvSpPr txBox="1"/>
            <p:nvPr/>
          </p:nvSpPr>
          <p:spPr>
            <a:xfrm>
              <a:off x="1317691" y="3527955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Собрания</a:t>
              </a:r>
              <a:endParaRPr lang="en-US" sz="2400" b="1" kern="1200"/>
            </a:p>
          </p:txBody>
        </p:sp>
        <p:sp>
          <p:nvSpPr>
            <p:cNvPr id="21" name=""/>
            <p:cNvSpPr/>
            <p:nvPr/>
          </p:nvSpPr>
          <p:spPr>
            <a:xfrm rot="5400000">
              <a:off x="2600499" y="4285761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4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"/>
            <p:cNvSpPr txBox="1"/>
            <p:nvPr/>
          </p:nvSpPr>
          <p:spPr>
            <a:xfrm rot="21600000">
              <a:off x="2640455" y="4314301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23" name=""/>
            <p:cNvSpPr/>
            <p:nvPr/>
          </p:nvSpPr>
          <p:spPr>
            <a:xfrm>
              <a:off x="1295400" y="4647270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"/>
            <p:cNvSpPr txBox="1"/>
            <p:nvPr/>
          </p:nvSpPr>
          <p:spPr>
            <a:xfrm>
              <a:off x="1317691" y="4669561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3820" tIns="83820" rIns="83820" bIns="83820" anchor="ctr" anchorCtr="0">
              <a:noAutofit/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ru-RU" sz="2200" b="1" kern="1200"/>
                <a:t>Подготовка конкурсной заявки</a:t>
              </a:r>
              <a:endParaRPr lang="en-US" sz="2200" b="1" kern="1200"/>
            </a:p>
          </p:txBody>
        </p:sp>
        <p:sp>
          <p:nvSpPr>
            <p:cNvPr id="25" name=""/>
            <p:cNvSpPr/>
            <p:nvPr/>
          </p:nvSpPr>
          <p:spPr>
            <a:xfrm rot="5400000">
              <a:off x="2600499" y="5427366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"/>
            <p:cNvSpPr txBox="1"/>
            <p:nvPr/>
          </p:nvSpPr>
          <p:spPr>
            <a:xfrm rot="21600000">
              <a:off x="2640455" y="5455906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27" name=""/>
            <p:cNvSpPr/>
            <p:nvPr/>
          </p:nvSpPr>
          <p:spPr>
            <a:xfrm>
              <a:off x="1295400" y="5788875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6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6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"/>
            <p:cNvSpPr txBox="1"/>
            <p:nvPr/>
          </p:nvSpPr>
          <p:spPr>
            <a:xfrm>
              <a:off x="1317691" y="5811166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altLang="en-US" sz="2400" b="1" kern="1200"/>
                <a:t>Результат</a:t>
              </a:r>
              <a:endParaRPr lang="ru-RU" altLang="en-US" sz="2400" b="1" kern="1200"/>
            </a:p>
          </p:txBody>
        </p:sp>
      </p:grpSp>
      <p:sp>
        <p:nvSpPr>
          <p:cNvPr id="7" name="Content Placeholder 2"/>
          <p:cNvSpPr txBox="1"/>
          <p:nvPr/>
        </p:nvSpPr>
        <p:spPr>
          <a:xfrm>
            <a:off x="4876800" y="1219200"/>
            <a:ext cx="4038600" cy="533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179999" rIns="91440" bIns="45720">
            <a:noAutofit/>
          </a:bodyPr>
          <a:lstStyle/>
          <a:p>
            <a:pPr marL="54000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100">
                <a:solidFill>
                  <a:schemeClr val="tx1"/>
                </a:solidFill>
              </a:rPr>
              <a:t>Информационные материалы  в прессе,  интернете и т.д.; социальные</a:t>
            </a:r>
            <a:r>
              <a:rPr lang="ru-RU" altLang="en-US" sz="2100">
                <a:solidFill>
                  <a:schemeClr val="tx1"/>
                </a:solidFill>
              </a:rPr>
              <a:t> сети</a:t>
            </a:r>
            <a:r>
              <a:rPr lang="en-US" altLang="ru-RU" sz="2100">
                <a:solidFill>
                  <a:schemeClr val="tx1"/>
                </a:solidFill>
              </a:rPr>
              <a:t>,</a:t>
            </a:r>
            <a:r>
              <a:rPr lang="ru-RU" sz="2100">
                <a:solidFill>
                  <a:schemeClr val="tx1"/>
                </a:solidFill>
              </a:rPr>
              <a:t> другие каналы информации</a:t>
            </a:r>
            <a:endParaRPr lang="ru-RU" sz="2100">
              <a:solidFill>
                <a:schemeClr val="tx1"/>
              </a:solidFill>
            </a:endParaRPr>
          </a:p>
          <a:p>
            <a:pPr marL="54000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100">
                <a:solidFill>
                  <a:schemeClr val="tx1"/>
                </a:solidFill>
              </a:rPr>
              <a:t>Информационные семина</a:t>
            </a:r>
            <a:r>
              <a:rPr lang="ru-RU" altLang="en-US" sz="2100">
                <a:solidFill>
                  <a:schemeClr val="tx1"/>
                </a:solidFill>
              </a:rPr>
              <a:t>ры</a:t>
            </a:r>
            <a:endParaRPr lang="ru-RU" altLang="en-US" sz="2100">
              <a:solidFill>
                <a:schemeClr val="tx1"/>
              </a:solidFill>
            </a:endParaRPr>
          </a:p>
          <a:p>
            <a:pPr marL="54000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100">
                <a:solidFill>
                  <a:schemeClr val="tx1"/>
                </a:solidFill>
              </a:rPr>
              <a:t>Непосредственное информирование населения на собраниях и др. массовых мероприятиях, посредством информационных досок, и т.д.</a:t>
            </a:r>
            <a:endParaRPr lang="ru-RU" sz="2100">
              <a:solidFill>
                <a:schemeClr val="tx1"/>
              </a:solidFill>
            </a:endParaRPr>
          </a:p>
          <a:p>
            <a:pPr marL="54000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100">
                <a:solidFill>
                  <a:schemeClr val="tx1"/>
                </a:solidFill>
              </a:rPr>
              <a:t>Информационная кампания продолжается в течение всего цикла реализации ППМИ</a:t>
            </a:r>
            <a:endParaRPr lang="en-US" sz="210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267200" y="1371600"/>
            <a:ext cx="533400" cy="533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1143000" y="0"/>
            <a:ext cx="8001000" cy="86836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3600" b="1">
                <a:solidFill>
                  <a:schemeClr val="accent1"/>
                </a:solidFill>
              </a:rPr>
              <a:t>Подготовка и отбор микропроектов</a:t>
            </a:r>
            <a:endParaRPr lang="en-US" sz="3600" b="1">
              <a:solidFill>
                <a:schemeClr val="accent1"/>
              </a:solidFill>
            </a:endParaRPr>
          </a:p>
        </p:txBody>
      </p:sp>
      <p:grpSp>
        <p:nvGrpSpPr>
          <p:cNvPr id="10" name=""/>
          <p:cNvGrpSpPr/>
          <p:nvPr/>
        </p:nvGrpSpPr>
        <p:grpSpPr>
          <a:xfrm rot="0">
            <a:off x="1295400" y="1219200"/>
            <a:ext cx="2895600" cy="5334000"/>
            <a:chOff x="1295400" y="1219200"/>
            <a:chExt cx="2895600" cy="5334000"/>
          </a:xfrm>
        </p:grpSpPr>
        <p:sp>
          <p:nvSpPr>
            <p:cNvPr id="11" name=""/>
            <p:cNvSpPr/>
            <p:nvPr/>
          </p:nvSpPr>
          <p:spPr>
            <a:xfrm>
              <a:off x="1295400" y="1222454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"/>
            <p:cNvSpPr txBox="1"/>
            <p:nvPr/>
          </p:nvSpPr>
          <p:spPr>
            <a:xfrm>
              <a:off x="1317691" y="1244745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Информирование</a:t>
              </a:r>
              <a:endParaRPr lang="en-US" sz="2400" b="1" kern="1200"/>
            </a:p>
          </p:txBody>
        </p:sp>
        <p:sp>
          <p:nvSpPr>
            <p:cNvPr id="13" name=""/>
            <p:cNvSpPr/>
            <p:nvPr/>
          </p:nvSpPr>
          <p:spPr>
            <a:xfrm rot="5400000">
              <a:off x="2600499" y="2002551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"/>
            <p:cNvSpPr txBox="1"/>
            <p:nvPr/>
          </p:nvSpPr>
          <p:spPr>
            <a:xfrm rot="21600000">
              <a:off x="2640455" y="2031091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15" name=""/>
            <p:cNvSpPr/>
            <p:nvPr/>
          </p:nvSpPr>
          <p:spPr>
            <a:xfrm>
              <a:off x="1295400" y="2364059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"/>
            <p:cNvSpPr txBox="1"/>
            <p:nvPr/>
          </p:nvSpPr>
          <p:spPr>
            <a:xfrm>
              <a:off x="1317691" y="2386350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Обучение</a:t>
              </a:r>
              <a:endParaRPr lang="en-US" sz="2400" b="1" kern="1200"/>
            </a:p>
          </p:txBody>
        </p:sp>
        <p:sp>
          <p:nvSpPr>
            <p:cNvPr id="17" name=""/>
            <p:cNvSpPr/>
            <p:nvPr/>
          </p:nvSpPr>
          <p:spPr>
            <a:xfrm rot="5400000">
              <a:off x="2600499" y="3144156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"/>
            <p:cNvSpPr txBox="1"/>
            <p:nvPr/>
          </p:nvSpPr>
          <p:spPr>
            <a:xfrm rot="21600000">
              <a:off x="2640455" y="3172696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19" name=""/>
            <p:cNvSpPr/>
            <p:nvPr/>
          </p:nvSpPr>
          <p:spPr>
            <a:xfrm>
              <a:off x="1295400" y="3505664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4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"/>
            <p:cNvSpPr txBox="1"/>
            <p:nvPr/>
          </p:nvSpPr>
          <p:spPr>
            <a:xfrm>
              <a:off x="1317691" y="3527955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Собрания</a:t>
              </a:r>
              <a:endParaRPr lang="en-US" sz="2400" b="1" kern="1200"/>
            </a:p>
          </p:txBody>
        </p:sp>
        <p:sp>
          <p:nvSpPr>
            <p:cNvPr id="21" name=""/>
            <p:cNvSpPr/>
            <p:nvPr/>
          </p:nvSpPr>
          <p:spPr>
            <a:xfrm rot="5400000">
              <a:off x="2600499" y="4285761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4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"/>
            <p:cNvSpPr txBox="1"/>
            <p:nvPr/>
          </p:nvSpPr>
          <p:spPr>
            <a:xfrm rot="21600000">
              <a:off x="2640455" y="4314301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23" name=""/>
            <p:cNvSpPr/>
            <p:nvPr/>
          </p:nvSpPr>
          <p:spPr>
            <a:xfrm>
              <a:off x="1295400" y="4647270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"/>
            <p:cNvSpPr txBox="1"/>
            <p:nvPr/>
          </p:nvSpPr>
          <p:spPr>
            <a:xfrm>
              <a:off x="1317691" y="4669561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3820" tIns="83820" rIns="83820" bIns="83820" anchor="ctr" anchorCtr="0">
              <a:noAutofit/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ru-RU" sz="2200" b="1" kern="1200"/>
                <a:t>Подготовка конкурсной заявки</a:t>
              </a:r>
              <a:endParaRPr lang="en-US" sz="2200" b="1" kern="1200"/>
            </a:p>
          </p:txBody>
        </p:sp>
        <p:sp>
          <p:nvSpPr>
            <p:cNvPr id="25" name=""/>
            <p:cNvSpPr/>
            <p:nvPr/>
          </p:nvSpPr>
          <p:spPr>
            <a:xfrm rot="5400000">
              <a:off x="2600499" y="5427366"/>
              <a:ext cx="285401" cy="342481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"/>
            <p:cNvSpPr txBox="1"/>
            <p:nvPr/>
          </p:nvSpPr>
          <p:spPr>
            <a:xfrm rot="21600000">
              <a:off x="2640455" y="5455906"/>
              <a:ext cx="205489" cy="199781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en-US" sz="1400" kern="1200"/>
            </a:p>
          </p:txBody>
        </p:sp>
        <p:sp>
          <p:nvSpPr>
            <p:cNvPr id="27" name=""/>
            <p:cNvSpPr/>
            <p:nvPr/>
          </p:nvSpPr>
          <p:spPr>
            <a:xfrm>
              <a:off x="1295400" y="5788875"/>
              <a:ext cx="2895600" cy="76107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6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6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"/>
            <p:cNvSpPr txBox="1"/>
            <p:nvPr/>
          </p:nvSpPr>
          <p:spPr>
            <a:xfrm>
              <a:off x="1317691" y="5811166"/>
              <a:ext cx="2851018" cy="7164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400" b="1" kern="1200"/>
                <a:t>Отбор микропроектов</a:t>
              </a:r>
              <a:endParaRPr lang="en-US" sz="2400" b="1" kern="1200"/>
            </a:p>
          </p:txBody>
        </p:sp>
      </p:grpSp>
      <p:sp>
        <p:nvSpPr>
          <p:cNvPr id="7" name="Content Placeholder 2"/>
          <p:cNvSpPr txBox="1"/>
          <p:nvPr/>
        </p:nvSpPr>
        <p:spPr>
          <a:xfrm>
            <a:off x="4876800" y="1219200"/>
            <a:ext cx="4114800" cy="5257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179999" rIns="91440" bIns="45720">
            <a:normAutofit/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altLang="en-US" sz="2200">
                <a:solidFill>
                  <a:schemeClr val="tx1"/>
                </a:solidFill>
              </a:rPr>
              <a:t>консультации  для </a:t>
            </a:r>
            <a:r>
              <a:rPr lang="ru-RU" sz="2200">
                <a:solidFill>
                  <a:schemeClr val="tx1"/>
                </a:solidFill>
              </a:rPr>
              <a:t>инициативных групп населения (на этапе подготовки собраний, подготовки за</a:t>
            </a:r>
            <a:r>
              <a:rPr lang="ru-RU" altLang="en-US" sz="2200">
                <a:solidFill>
                  <a:schemeClr val="tx1"/>
                </a:solidFill>
              </a:rPr>
              <a:t>я</a:t>
            </a:r>
            <a:r>
              <a:rPr lang="ru-RU" sz="2200">
                <a:solidFill>
                  <a:schemeClr val="tx1"/>
                </a:solidFill>
              </a:rPr>
              <a:t>вок и других этапах проекта – по мере необходимости)</a:t>
            </a:r>
            <a:endParaRPr lang="ru-RU" sz="2200">
              <a:solidFill>
                <a:schemeClr val="tx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200">
                <a:solidFill>
                  <a:schemeClr val="tx1"/>
                </a:solidFill>
              </a:rPr>
              <a:t>Обучение в процессе совместной работы с руководством и представителями МО</a:t>
            </a:r>
            <a:endParaRPr lang="ru-RU" sz="2200">
              <a:solidFill>
                <a:schemeClr val="tx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ru-RU" sz="2200">
                <a:solidFill>
                  <a:schemeClr val="tx1"/>
                </a:solidFill>
              </a:rPr>
              <a:t>Консультирование в режиме «онлайн»</a:t>
            </a:r>
            <a:endParaRPr lang="ru-RU" sz="2200">
              <a:solidFill>
                <a:schemeClr val="tx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endParaRPr lang="en-US" sz="2300">
              <a:solidFill>
                <a:schemeClr val="tx1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  <a:defRPr/>
            </a:pPr>
            <a:endParaRPr lang="en-US" sz="230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267200" y="2438400"/>
            <a:ext cx="533400" cy="533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 WB in 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The World Bank Group</ep:Company>
  <ep:Words>637</ep:Words>
  <ep:PresentationFormat>On-screen Show (4:3)</ep:PresentationFormat>
  <ep:Paragraphs>127</ep:Paragraphs>
  <ep:Slides>11</ep:Slides>
  <ep:Notes>2</ep:Notes>
  <ep:TotalTime>0</ep:TotalTime>
  <ep:HiddenSlides>0</ep:HiddenSlides>
  <ep:MMClips>0</ep:MMClips>
  <ep:HeadingPairs>
    <vt:vector size="4" baseType="variant">
      <vt:variant>
        <vt:lpstr>Theme</vt:lpstr>
      </vt:variant>
      <vt:variant>
        <vt:i4>1</vt:i4>
      </vt:variant>
      <vt:variant>
        <vt:lpstr>Slide Title</vt:lpstr>
      </vt:variant>
      <vt:variant>
        <vt:i4>11</vt:i4>
      </vt:variant>
    </vt:vector>
  </ep:HeadingPairs>
  <ep:TitlesOfParts>
    <vt:vector size="12" baseType="lpstr">
      <vt:lpstr xml:space="preserve"> WB in Russia</vt:lpstr>
      <vt:lpstr>Программа поддержки местных инициатив (ППМИ) в Калужской области</vt:lpstr>
      <vt:lpstr xml:space="preserve">Цель и подход ППМИ </vt:lpstr>
      <vt:lpstr xml:space="preserve">Цель и подход ППМИ </vt:lpstr>
      <vt:lpstr>Основные параметры программы</vt:lpstr>
      <vt:lpstr>Софинансирование проектов</vt:lpstr>
      <vt:lpstr>Типология финансируемых проектов</vt:lpstr>
      <vt:lpstr>Типология финансируемых проектов</vt:lpstr>
      <vt:lpstr>Подготовка и отбор проектов</vt:lpstr>
      <vt:lpstr>Подготовка и отбор проектов</vt:lpstr>
      <vt:lpstr>Итоговое собрание</vt:lpstr>
      <vt:lpstr>Инициативная группа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2013-05-20T08:17:02.000</dcterms:created>
  <dc:creator>Anna Sukhova</dc:creator>
  <cp:lastModifiedBy>Пользователь</cp:lastModifiedBy>
  <dcterms:modified xsi:type="dcterms:W3CDTF">2019-02-03T20:41:35.196</dcterms:modified>
  <cp:revision>95</cp:revision>
  <dc:title>Программа поддержки местных инициатив (ППМИ) в регионах России:  роль Всемирного банка</dc:title>
  <cp:version>0906.0100.01</cp:version>
</cp:coreProperties>
</file>